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7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3" r:id="rId27"/>
    <p:sldId id="314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3"/>
            <p14:sldId id="314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2FE"/>
    <a:srgbClr val="FFEFFF"/>
    <a:srgbClr val="FFFBFF"/>
    <a:srgbClr val="A953FF"/>
    <a:srgbClr val="6600CC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660"/>
  </p:normalViewPr>
  <p:slideViewPr>
    <p:cSldViewPr snapToGrid="0">
      <p:cViewPr varScale="1">
        <p:scale>
          <a:sx n="76" d="100"/>
          <a:sy n="76" d="100"/>
        </p:scale>
        <p:origin x="2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-26018" y="3156611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214870" y="577951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CPG 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214870" y="3670004"/>
            <a:ext cx="7271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CASE DISCUSSION 1</a:t>
            </a: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History from the son…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6551"/>
            <a:ext cx="9059489" cy="4851267"/>
          </a:xfrm>
        </p:spPr>
        <p:txBody>
          <a:bodyPr numCol="1">
            <a:normAutofit fontScale="92500"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Needs to be supervised as 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frequently forgets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take the medication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Sometimes even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misses his meal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Easily become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confused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when in new environment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Remembers well of his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past family events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However, struggles with remembering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recent events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e.g. misplacing belongings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These has been going on for the past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1 year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and son claims his father’s memory is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gradually worsening</a:t>
            </a:r>
          </a:p>
        </p:txBody>
      </p:sp>
    </p:spTree>
    <p:extLst>
      <p:ext uri="{BB962C8B-B14F-4D97-AF65-F5344CB8AC3E}">
        <p14:creationId xmlns:p14="http://schemas.microsoft.com/office/powerpoint/2010/main" val="2707954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Question 3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are your differential diagnoses at this point and how would you investigate?</a:t>
            </a:r>
          </a:p>
        </p:txBody>
      </p:sp>
    </p:spTree>
    <p:extLst>
      <p:ext uri="{BB962C8B-B14F-4D97-AF65-F5344CB8AC3E}">
        <p14:creationId xmlns:p14="http://schemas.microsoft.com/office/powerpoint/2010/main" val="1784172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3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48338"/>
            <a:ext cx="9540864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Probable dementia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 exclude depression and other dementia mimicking conditions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B1332A-207D-494F-999C-F44990BA2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576" y="2794873"/>
            <a:ext cx="5645253" cy="3863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84055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270" y="337590"/>
            <a:ext cx="9185757" cy="1275126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Initial assessment at </a:t>
            </a:r>
            <a:r>
              <a:rPr lang="en-MY" sz="4400" b="1" dirty="0" err="1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Klinik</a:t>
            </a:r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Kesihatan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2716"/>
            <a:ext cx="8972693" cy="4686889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Cognitive assessment: ECAQ: 6, Mini-Cog: 3, MMSE: 24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Laboratory investigation: full blood count, biochemistry tests, thyroid function test, serum vitamin B12 and folate levels, VDRL and HIV tests are normal.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Geriatric Depression Scale (GDS) score: 2</a:t>
            </a:r>
          </a:p>
        </p:txBody>
      </p:sp>
    </p:spTree>
    <p:extLst>
      <p:ext uri="{BB962C8B-B14F-4D97-AF65-F5344CB8AC3E}">
        <p14:creationId xmlns:p14="http://schemas.microsoft.com/office/powerpoint/2010/main" val="1062706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4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is your diagnosis at this point?</a:t>
            </a:r>
          </a:p>
        </p:txBody>
      </p:sp>
    </p:spTree>
    <p:extLst>
      <p:ext uri="{BB962C8B-B14F-4D97-AF65-F5344CB8AC3E}">
        <p14:creationId xmlns:p14="http://schemas.microsoft.com/office/powerpoint/2010/main" val="2843802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4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Possible dementia</a:t>
            </a:r>
          </a:p>
        </p:txBody>
      </p:sp>
    </p:spTree>
    <p:extLst>
      <p:ext uri="{BB962C8B-B14F-4D97-AF65-F5344CB8AC3E}">
        <p14:creationId xmlns:p14="http://schemas.microsoft.com/office/powerpoint/2010/main" val="1258039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Case continues… 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910549" cy="4851267"/>
          </a:xfrm>
        </p:spPr>
        <p:txBody>
          <a:bodyPr numCol="1">
            <a:normAutofit/>
          </a:bodyPr>
          <a:lstStyle/>
          <a:p>
            <a:pPr algn="just"/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Mr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H is then referred for further investigations to nearest hospital with a psychiatrist/neurologist/ geriatrician.</a:t>
            </a:r>
          </a:p>
        </p:txBody>
      </p:sp>
    </p:spTree>
    <p:extLst>
      <p:ext uri="{BB962C8B-B14F-4D97-AF65-F5344CB8AC3E}">
        <p14:creationId xmlns:p14="http://schemas.microsoft.com/office/powerpoint/2010/main" val="984973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5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596668" cy="4851267"/>
          </a:xfrm>
        </p:spPr>
        <p:txBody>
          <a:bodyPr numCol="1"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What further assessment and investigations need to be carried out?</a:t>
            </a:r>
          </a:p>
        </p:txBody>
      </p:sp>
    </p:spTree>
    <p:extLst>
      <p:ext uri="{BB962C8B-B14F-4D97-AF65-F5344CB8AC3E}">
        <p14:creationId xmlns:p14="http://schemas.microsoft.com/office/powerpoint/2010/main" val="1937927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5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47061"/>
            <a:ext cx="8750751" cy="5073350"/>
          </a:xfrm>
        </p:spPr>
        <p:txBody>
          <a:bodyPr numCol="1">
            <a:normAutofit lnSpcReduction="10000"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Further assessment e.g.: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Cognitive assessment (MMSE, MoCA etc)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Other assessment: Function (ADL/IADL),  Mood &amp; behaviour (NPI/CSDD), caregivers burden (ZBI)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Laboratory investigations (full blood count, biochemistry tests, thyroid function test, serum vitamin B12 and folate levels, VDRL and HIV tests) – if not yet done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Neuroimaging (CT/MRI brain)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000" dirty="0">
                <a:latin typeface="Calibri" panose="020F0502020204030204" pitchFamily="34" charset="0"/>
                <a:cs typeface="Calibri" panose="020F0502020204030204" pitchFamily="34" charset="0"/>
              </a:rPr>
              <a:t>EEG if indicated</a:t>
            </a:r>
          </a:p>
        </p:txBody>
      </p:sp>
    </p:spTree>
    <p:extLst>
      <p:ext uri="{BB962C8B-B14F-4D97-AF65-F5344CB8AC3E}">
        <p14:creationId xmlns:p14="http://schemas.microsoft.com/office/powerpoint/2010/main" val="1627486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Case continues…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47061"/>
            <a:ext cx="8812895" cy="5073350"/>
          </a:xfrm>
        </p:spPr>
        <p:txBody>
          <a:bodyPr numCol="1">
            <a:normAutofit fontScale="92500" lnSpcReduction="10000"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Mr. H is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independent in his basic ADL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requires assistant from son in IADL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(needs reminder to take medication, sometimes misses prayer steps)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His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mood is stable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and able to interacts with family, no symptoms of depression or mania.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He has no psychosis or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issues.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MMSE=24, MoCA=18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Lab investigations are normal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CT brain shows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generalised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cerebral atrophy, no recent or old cerebral infarcts</a:t>
            </a:r>
          </a:p>
        </p:txBody>
      </p:sp>
    </p:spTree>
    <p:extLst>
      <p:ext uri="{BB962C8B-B14F-4D97-AF65-F5344CB8AC3E}">
        <p14:creationId xmlns:p14="http://schemas.microsoft.com/office/powerpoint/2010/main" val="3458334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Case scenario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434333" cy="485126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H, 75 years old/Malay/widower/pensioner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Has underlying diabetes mellitus/hypertension/dyslipidemia for the past 10 years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Comes for routine check-up and accompanied by his son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No active complaints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Current medication: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Tab metformin 1 gm bd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Tab gliclazide 160 mg bd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Tab atorvastatin 20 mg ON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Tab enalapril 20 mg bd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Tab amlodipine 10 mg od</a:t>
            </a:r>
          </a:p>
        </p:txBody>
      </p:sp>
    </p:spTree>
    <p:extLst>
      <p:ext uri="{BB962C8B-B14F-4D97-AF65-F5344CB8AC3E}">
        <p14:creationId xmlns:p14="http://schemas.microsoft.com/office/powerpoint/2010/main" val="1106808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6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is your final diagnosis?</a:t>
            </a:r>
          </a:p>
        </p:txBody>
      </p:sp>
    </p:spTree>
    <p:extLst>
      <p:ext uri="{BB962C8B-B14F-4D97-AF65-F5344CB8AC3E}">
        <p14:creationId xmlns:p14="http://schemas.microsoft.com/office/powerpoint/2010/main" val="1300865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6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857283" cy="4851267"/>
          </a:xfrm>
        </p:spPr>
        <p:txBody>
          <a:bodyPr numCol="1"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Major neurocognitive disorder (Dementia) due to Alzheimer’s Disease without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disturbance, currently mild in severity.</a:t>
            </a:r>
          </a:p>
        </p:txBody>
      </p:sp>
    </p:spTree>
    <p:extLst>
      <p:ext uri="{BB962C8B-B14F-4D97-AF65-F5344CB8AC3E}">
        <p14:creationId xmlns:p14="http://schemas.microsoft.com/office/powerpoint/2010/main" val="3197668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Case continues…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6024"/>
            <a:ext cx="8883916" cy="4851267"/>
          </a:xfrm>
        </p:spPr>
        <p:txBody>
          <a:bodyPr numCol="1">
            <a:normAutofit fontScale="92500"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Mr. H is advised to continue KK follow-up for his DM, hypertension and dyslipidemia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Ensure compliance of his medications by empowering his caregivers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Encourage healthy nutrition and physical activity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He is started on donepezil and referred to occupational therapist for cognitive stimulation therapy. He continues follow-up under the hospital.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His son is given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carer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support.</a:t>
            </a:r>
          </a:p>
        </p:txBody>
      </p:sp>
    </p:spTree>
    <p:extLst>
      <p:ext uri="{BB962C8B-B14F-4D97-AF65-F5344CB8AC3E}">
        <p14:creationId xmlns:p14="http://schemas.microsoft.com/office/powerpoint/2010/main" val="2765169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Case continues…</a:t>
            </a:r>
            <a:endParaRPr lang="en-MY" sz="4400" b="1" dirty="0">
              <a:solidFill>
                <a:schemeClr val="tx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8786262" cy="4851267"/>
          </a:xfrm>
        </p:spPr>
        <p:txBody>
          <a:bodyPr numCol="1"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During Mr. H’s subsequent follow-up, his son raises concern regarding his own risk of developing dementia and what can be done to reduce his risks.</a:t>
            </a:r>
          </a:p>
        </p:txBody>
      </p:sp>
    </p:spTree>
    <p:extLst>
      <p:ext uri="{BB962C8B-B14F-4D97-AF65-F5344CB8AC3E}">
        <p14:creationId xmlns:p14="http://schemas.microsoft.com/office/powerpoint/2010/main" val="1039136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 7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You are the attending doctor, what is your advice?</a:t>
            </a:r>
          </a:p>
        </p:txBody>
      </p:sp>
    </p:spTree>
    <p:extLst>
      <p:ext uri="{BB962C8B-B14F-4D97-AF65-F5344CB8AC3E}">
        <p14:creationId xmlns:p14="http://schemas.microsoft.com/office/powerpoint/2010/main" val="1545475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7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Explain regarding risk factors for dementia</a:t>
            </a:r>
          </a:p>
          <a:p>
            <a:pPr algn="just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Advise on risk reduction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3303926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7</a:t>
            </a:r>
            <a:r>
              <a:rPr lang="en-MY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endParaRPr lang="en-MY" sz="4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3276594-6FEB-45CB-8129-397CA96845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612716"/>
            <a:ext cx="3835512" cy="4137972"/>
          </a:xfrm>
        </p:spPr>
        <p:txBody>
          <a:bodyPr/>
          <a:lstStyle/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Non-modifiable risk  factors: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Advancing age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Female Gender</a:t>
            </a:r>
          </a:p>
          <a:p>
            <a:pPr marL="558800">
              <a:buFont typeface="Wingdings" panose="05000000000000000000" pitchFamily="2" charset="2"/>
              <a:buChar char="Ø"/>
            </a:pP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Apolipoprotein E ɛ4,  genetic variants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753BAFB-A2B5-499E-96F0-DF878D5CE89D}"/>
              </a:ext>
            </a:extLst>
          </p:cNvPr>
          <p:cNvSpPr txBox="1">
            <a:spLocks/>
          </p:cNvSpPr>
          <p:nvPr/>
        </p:nvSpPr>
        <p:spPr>
          <a:xfrm>
            <a:off x="4806992" y="1702673"/>
            <a:ext cx="4761156" cy="4832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MY" sz="3200" dirty="0">
                <a:latin typeface="Calibri" panose="020F0502020204030204" pitchFamily="34" charset="0"/>
                <a:cs typeface="Calibri" panose="020F0502020204030204" pitchFamily="34" charset="0"/>
              </a:rPr>
              <a:t>Modifiable risk  factors: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Cardiovascular Risk Factors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Psychiatric illness –Depression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Smoking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Excessive alcohol consumption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Physical inactivity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Environmental elements - nitrogen oxides, ozone and particulate matter in the air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Traumatic Brain Injury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Lower early life education level</a:t>
            </a:r>
          </a:p>
          <a:p>
            <a:pPr marL="558800" algn="just">
              <a:buFont typeface="Wingdings" panose="05000000000000000000" pitchFamily="2" charset="2"/>
              <a:buChar char="Ø"/>
            </a:pPr>
            <a:r>
              <a:rPr lang="en-MY" sz="2400" dirty="0">
                <a:latin typeface="Calibri" panose="020F0502020204030204" pitchFamily="34" charset="0"/>
                <a:cs typeface="Calibri" panose="020F0502020204030204" pitchFamily="34" charset="0"/>
              </a:rPr>
              <a:t>Mid-life hearing impairment</a:t>
            </a:r>
          </a:p>
          <a:p>
            <a:pPr marL="0" indent="0">
              <a:buFont typeface="Wingdings 3" charset="2"/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7942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Answer 7</a:t>
            </a:r>
            <a:r>
              <a:rPr lang="en-MY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endParaRPr lang="en-MY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4E30D8-B90F-4DAA-A639-8DABFF203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074" y="1979719"/>
            <a:ext cx="9461062" cy="3311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86925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Physical examination: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69143"/>
            <a:ext cx="9434333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Pink, comfortable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Weight: 88 kg, height: 165 cm, BMI: 32.3 kg/m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BP: 130/80 mmHg, PR: 78 bpm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Other systemic examinations are unremarkable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No pedal oedema</a:t>
            </a:r>
          </a:p>
        </p:txBody>
      </p:sp>
    </p:spTree>
    <p:extLst>
      <p:ext uri="{BB962C8B-B14F-4D97-AF65-F5344CB8AC3E}">
        <p14:creationId xmlns:p14="http://schemas.microsoft.com/office/powerpoint/2010/main" val="1227822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Latest blood investigations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2"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chol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: 6.7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LDL: 5.4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HDL: 1.2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TG: 3.8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Creat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: 115 </a:t>
            </a:r>
            <a:r>
              <a:rPr lang="el-GR" sz="32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mol/L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Urea: 5.6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Na: 138 mmol/L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Potassium: 4.2 mmol/L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HbA1c: 10.1%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Urine microalbumin: normal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99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1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further history would you want to ask?</a:t>
            </a:r>
            <a:endParaRPr lang="en-MY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304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1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150247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Previous HbA1c reading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Compliance to treatment and possible side effects of treatment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Person who lives with the patient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Social background history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Any acute infection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001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Case continues..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Previous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HbA1c: 6.5%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(Jan 2021)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Patient claims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taking medication regularly 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No history of recent infection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Previously worked as site manager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Ex-smoker, stopped last year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Non-alcoholic</a:t>
            </a:r>
          </a:p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Lives with his son and daughter-in-law</a:t>
            </a:r>
          </a:p>
        </p:txBody>
      </p:sp>
    </p:spTree>
    <p:extLst>
      <p:ext uri="{BB962C8B-B14F-4D97-AF65-F5344CB8AC3E}">
        <p14:creationId xmlns:p14="http://schemas.microsoft.com/office/powerpoint/2010/main" val="853135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2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would you like to clarify from the son?</a:t>
            </a:r>
          </a:p>
        </p:txBody>
      </p:sp>
    </p:spTree>
    <p:extLst>
      <p:ext uri="{BB962C8B-B14F-4D97-AF65-F5344CB8AC3E}">
        <p14:creationId xmlns:p14="http://schemas.microsoft.com/office/powerpoint/2010/main" val="493934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Answer 2</a:t>
            </a:r>
            <a:endParaRPr lang="en-MY" sz="4400" b="1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69143"/>
            <a:ext cx="9363312" cy="4851267"/>
          </a:xfrm>
        </p:spPr>
        <p:txBody>
          <a:bodyPr numCol="1"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Clarify on compliance to medication</a:t>
            </a:r>
          </a:p>
        </p:txBody>
      </p:sp>
    </p:spTree>
    <p:extLst>
      <p:ext uri="{BB962C8B-B14F-4D97-AF65-F5344CB8AC3E}">
        <p14:creationId xmlns:p14="http://schemas.microsoft.com/office/powerpoint/2010/main" val="360441467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1096</Words>
  <Application>Microsoft Office PowerPoint</Application>
  <PresentationFormat>Widescreen</PresentationFormat>
  <Paragraphs>152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Case scenario </vt:lpstr>
      <vt:lpstr>Physical examination:</vt:lpstr>
      <vt:lpstr>Latest blood investigations</vt:lpstr>
      <vt:lpstr>Question 1</vt:lpstr>
      <vt:lpstr>Answer 1</vt:lpstr>
      <vt:lpstr>Case continues..</vt:lpstr>
      <vt:lpstr>Question 2</vt:lpstr>
      <vt:lpstr>Answer 2</vt:lpstr>
      <vt:lpstr>History from the son…</vt:lpstr>
      <vt:lpstr>Question 3</vt:lpstr>
      <vt:lpstr>Answer 3</vt:lpstr>
      <vt:lpstr>Initial assessment at Klinik Kesihatan</vt:lpstr>
      <vt:lpstr>Question 4</vt:lpstr>
      <vt:lpstr>Answer 4</vt:lpstr>
      <vt:lpstr>Case continues… </vt:lpstr>
      <vt:lpstr>Question 5</vt:lpstr>
      <vt:lpstr>Answer 5</vt:lpstr>
      <vt:lpstr>Case continues…</vt:lpstr>
      <vt:lpstr>Question 6</vt:lpstr>
      <vt:lpstr>Answer 6</vt:lpstr>
      <vt:lpstr>Case continues…</vt:lpstr>
      <vt:lpstr>Case continues…</vt:lpstr>
      <vt:lpstr>Question 7</vt:lpstr>
      <vt:lpstr>Answer 7</vt:lpstr>
      <vt:lpstr>Answer 7-2</vt:lpstr>
      <vt:lpstr>Answer 7-3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14</cp:revision>
  <dcterms:created xsi:type="dcterms:W3CDTF">2022-03-17T07:36:10Z</dcterms:created>
  <dcterms:modified xsi:type="dcterms:W3CDTF">2022-06-02T07:41:51Z</dcterms:modified>
</cp:coreProperties>
</file>